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Advent Pro SemiBold"/>
      <p:regular r:id="rId40"/>
      <p:bold r:id="rId41"/>
      <p:italic r:id="rId42"/>
      <p:boldItalic r:id="rId43"/>
    </p:embeddedFont>
    <p:embeddedFont>
      <p:font typeface="Fira Sans Extra Condensed Medium"/>
      <p:regular r:id="rId44"/>
      <p:bold r:id="rId45"/>
      <p:italic r:id="rId46"/>
      <p:boldItalic r:id="rId47"/>
    </p:embeddedFont>
    <p:embeddedFont>
      <p:font typeface="Fira Sans Condensed Medium"/>
      <p:regular r:id="rId48"/>
      <p:bold r:id="rId49"/>
      <p:italic r:id="rId50"/>
      <p:boldItalic r:id="rId51"/>
    </p:embeddedFont>
    <p:embeddedFont>
      <p:font typeface="Maven Pro"/>
      <p:regular r:id="rId52"/>
      <p:bold r:id="rId53"/>
    </p:embeddedFont>
    <p:embeddedFont>
      <p:font typeface="Share Tech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42790F-EEB4-4414-9FF7-FF2BE4B6D23B}">
  <a:tblStyle styleId="{9E42790F-EEB4-4414-9FF7-FF2BE4B6D2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dventProSemiBold-regular.fntdata"/><Relationship Id="rId42" Type="http://schemas.openxmlformats.org/officeDocument/2006/relationships/font" Target="fonts/AdventProSemiBold-italic.fntdata"/><Relationship Id="rId41" Type="http://schemas.openxmlformats.org/officeDocument/2006/relationships/font" Target="fonts/AdventProSemiBold-bold.fntdata"/><Relationship Id="rId44" Type="http://schemas.openxmlformats.org/officeDocument/2006/relationships/font" Target="fonts/FiraSansExtraCondensedMedium-regular.fntdata"/><Relationship Id="rId43" Type="http://schemas.openxmlformats.org/officeDocument/2006/relationships/font" Target="fonts/AdventProSemiBold-boldItalic.fntdata"/><Relationship Id="rId46" Type="http://schemas.openxmlformats.org/officeDocument/2006/relationships/font" Target="fonts/FiraSansExtraCondensedMedium-italic.fntdata"/><Relationship Id="rId45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FiraSansCondensedMedium-regular.fntdata"/><Relationship Id="rId47" Type="http://schemas.openxmlformats.org/officeDocument/2006/relationships/font" Target="fonts/FiraSansExtraCondensedMedium-boldItalic.fntdata"/><Relationship Id="rId49" Type="http://schemas.openxmlformats.org/officeDocument/2006/relationships/font" Target="fonts/FiraSansCondensed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FiraSansCondensedMedium-boldItalic.fntdata"/><Relationship Id="rId50" Type="http://schemas.openxmlformats.org/officeDocument/2006/relationships/font" Target="fonts/FiraSansCondensedMedium-italic.fntdata"/><Relationship Id="rId53" Type="http://schemas.openxmlformats.org/officeDocument/2006/relationships/font" Target="fonts/MavenPro-bold.fntdata"/><Relationship Id="rId52" Type="http://schemas.openxmlformats.org/officeDocument/2006/relationships/font" Target="fonts/MavenPro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ShareTech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6c37ad5305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6c37ad5305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6c6085d6cc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6c6085d6cc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6c6085d6cc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6c6085d6cc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6c6085d6cc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6c6085d6cc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6c6085d6cc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6c6085d6cc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6c6085d6cc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6c6085d6cc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6c37ad5305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6c37ad5305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5c58c9ea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5c58c9ea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c5c58c9ea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c5c58c9ea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5c58c9ea3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5c58c9ea3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c5d6e987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c5d6e987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c37ad5305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c37ad5305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c6085d6c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c6085d6c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c5df8714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c5df8714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5df8714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c5df8714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c5df8714b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c5df8714b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c5df8714b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c5df8714b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c5df8714b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c5df8714b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c5df8714b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c5df8714b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5df8714b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c5df8714b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c5df8714b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c5df8714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5df8714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c5df8714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c5c58c9ea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c5c58c9ea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c5df8714b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c5df8714b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c5df8714b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c5df8714b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6c37ad5305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6c37ad5305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c5c58c9ea3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c5c58c9ea3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6c6085d6cc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6c6085d6cc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6c6085d6cc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6c6085d6cc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6c6085d6cc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6c6085d6cc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6c6085d6cc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6c6085d6cc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6c6085d6cc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6c6085d6cc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1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63" name="Google Shape;63;p1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4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1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68" name="Google Shape;68;p1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71" name="Google Shape;71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74" name="Google Shape;74;p1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4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81" name="Google Shape;81;p1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87" name="Google Shape;87;p1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5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92" name="Google Shape;92;p1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5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96" name="Google Shape;96;p1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99" name="Google Shape;99;p1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7" name="Google Shape;107;p16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6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113" name="Google Shape;113;p1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6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16" name="Google Shape;116;p1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19" name="Google Shape;119;p1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6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9" name="Google Shape;129;p1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34" name="Google Shape;134;p1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0" name="Google Shape;140;p1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1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53" name="Google Shape;153;p19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9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58" name="Google Shape;158;p1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9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20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0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71" name="Google Shape;171;p20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0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78" name="Google Shape;178;p20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81" name="Google Shape;181;p2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84" name="Google Shape;184;p2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87" name="Google Shape;187;p20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20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92" name="Google Shape;192;p20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0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97" name="Google Shape;197;p20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20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200" name="Google Shape;200;p2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0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204" name="Google Shape;204;p2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0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207" name="Google Shape;207;p2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210" name="Google Shape;210;p2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0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6" name="Google Shape;21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2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23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" name="Google Shape;224;p23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3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230" name="Google Shape;230;p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3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23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235" name="Google Shape;235;p23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23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38" name="Google Shape;238;p2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41" name="Google Shape;241;p23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3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23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48" name="Google Shape;248;p23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3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52" name="Google Shape;252;p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57" name="Google Shape;257;p23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3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60" name="Google Shape;260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66" name="Google Shape;266;p24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67" name="Google Shape;267;p24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4" name="Google Shape;304;p25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15" name="Google Shape;315;p25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25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5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18" name="Google Shape;318;p25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9" name="Google Shape;319;p25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25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22" name="Google Shape;322;p25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25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6" name="Google Shape;326;p26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7" name="Google Shape;327;p26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8" name="Google Shape;328;p26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9" name="Google Shape;329;p26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6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34" name="Google Shape;334;p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6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6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45" name="Google Shape;345;p2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7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0" name="Google Shape;350;p27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1" name="Google Shape;351;p27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2" name="Google Shape;352;p27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27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4" name="Google Shape;354;p27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27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8" name="Google Shape;358;p28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28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0" name="Google Shape;360;p28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28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2" name="Google Shape;362;p28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28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4" name="Google Shape;364;p28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5" name="Google Shape;365;p28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1" name="Google Shape;381;p29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2" name="Google Shape;382;p29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3" name="Google Shape;383;p29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4" name="Google Shape;384;p29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5" name="Google Shape;385;p29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6" name="Google Shape;386;p29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87" name="Google Shape;387;p29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89" name="Google Shape;389;p29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1" name="Google Shape;401;p30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2" name="Google Shape;402;p30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3" name="Google Shape;403;p30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4" name="Google Shape;404;p30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5" name="Google Shape;405;p30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6" name="Google Shape;406;p30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30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8" name="Google Shape;408;p30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09" name="Google Shape;409;p30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1" name="Google Shape;421;p31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2" name="Google Shape;422;p31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3" name="Google Shape;423;p31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1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432" name="Google Shape;432;p3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31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435" name="Google Shape;435;p3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31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440" name="Google Shape;440;p3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31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1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46" name="Google Shape;446;p3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1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49" name="Google Shape;449;p3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1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31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53" name="Google Shape;453;p3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57" name="Google Shape;457;p3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58" name="Google Shape;458;p32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59" name="Google Shape;459;p32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2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2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/>
          <p:nvPr>
            <p:ph idx="1" type="subTitle"/>
          </p:nvPr>
        </p:nvSpPr>
        <p:spPr>
          <a:xfrm>
            <a:off x="2924250" y="2804500"/>
            <a:ext cx="4123800" cy="13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21127005 - Lê Trọng Đức Anh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21127165 - Ngô Đình Quốc Tháng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21127571 - Huỳnh Vĩnh Đồ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21127574 - Phan Trương Quý Hòa</a:t>
            </a:r>
            <a:endParaRPr/>
          </a:p>
        </p:txBody>
      </p:sp>
      <p:sp>
        <p:nvSpPr>
          <p:cNvPr id="477" name="Google Shape;477;p35"/>
          <p:cNvSpPr txBox="1"/>
          <p:nvPr>
            <p:ph type="ctrTitle"/>
          </p:nvPr>
        </p:nvSpPr>
        <p:spPr>
          <a:xfrm>
            <a:off x="1561650" y="1280047"/>
            <a:ext cx="5784300" cy="152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Charts</a:t>
            </a:r>
            <a:endParaRPr/>
          </a:p>
        </p:txBody>
      </p:sp>
      <p:sp>
        <p:nvSpPr>
          <p:cNvPr id="478" name="Google Shape;478;p35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5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5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5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5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84" name="Google Shape;484;p35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3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87" name="Google Shape;487;p3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90" name="Google Shape;490;p35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35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3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96" name="Google Shape;496;p3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4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sp>
        <p:nvSpPr>
          <p:cNvPr id="597" name="Google Shape;597;p44"/>
          <p:cNvSpPr txBox="1"/>
          <p:nvPr/>
        </p:nvSpPr>
        <p:spPr>
          <a:xfrm>
            <a:off x="721575" y="1181900"/>
            <a:ext cx="497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	Prepare the Data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98" name="Google Shape;5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300" y="1772800"/>
            <a:ext cx="5207574" cy="31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5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sp>
        <p:nvSpPr>
          <p:cNvPr id="604" name="Google Shape;604;p45"/>
          <p:cNvSpPr txBox="1"/>
          <p:nvPr/>
        </p:nvSpPr>
        <p:spPr>
          <a:xfrm>
            <a:off x="721575" y="1181900"/>
            <a:ext cx="497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	Prepare the Data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05" name="Google Shape;6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850" y="1740300"/>
            <a:ext cx="5369851" cy="31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6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sp>
        <p:nvSpPr>
          <p:cNvPr id="611" name="Google Shape;611;p46"/>
          <p:cNvSpPr txBox="1"/>
          <p:nvPr/>
        </p:nvSpPr>
        <p:spPr>
          <a:xfrm>
            <a:off x="721575" y="1181900"/>
            <a:ext cx="497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	Customize the Chart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2" name="Google Shape;6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75" y="1783600"/>
            <a:ext cx="6838650" cy="28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sp>
        <p:nvSpPr>
          <p:cNvPr id="618" name="Google Shape;618;p47"/>
          <p:cNvSpPr txBox="1"/>
          <p:nvPr/>
        </p:nvSpPr>
        <p:spPr>
          <a:xfrm>
            <a:off x="721575" y="1181900"/>
            <a:ext cx="497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	Draw the Chart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9" name="Google Shape;6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600" y="1826900"/>
            <a:ext cx="7526949" cy="26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/>
          <p:nvPr>
            <p:ph idx="4" type="ctrTitle"/>
          </p:nvPr>
        </p:nvSpPr>
        <p:spPr>
          <a:xfrm>
            <a:off x="4186614" y="2030398"/>
            <a:ext cx="18594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Different charts and its uses</a:t>
            </a:r>
            <a:endParaRPr sz="2300"/>
          </a:p>
        </p:txBody>
      </p:sp>
      <p:sp>
        <p:nvSpPr>
          <p:cNvPr id="625" name="Google Shape;625;p48"/>
          <p:cNvSpPr txBox="1"/>
          <p:nvPr>
            <p:ph idx="6" type="title"/>
          </p:nvPr>
        </p:nvSpPr>
        <p:spPr>
          <a:xfrm>
            <a:off x="2998610" y="2917656"/>
            <a:ext cx="15987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626" name="Google Shape;626;p48"/>
          <p:cNvSpPr/>
          <p:nvPr/>
        </p:nvSpPr>
        <p:spPr>
          <a:xfrm>
            <a:off x="2983063" y="1651950"/>
            <a:ext cx="890400" cy="105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48"/>
          <p:cNvCxnSpPr>
            <a:stCxn id="626" idx="1"/>
            <a:endCxn id="625" idx="1"/>
          </p:cNvCxnSpPr>
          <p:nvPr/>
        </p:nvCxnSpPr>
        <p:spPr>
          <a:xfrm>
            <a:off x="2983063" y="2177550"/>
            <a:ext cx="15600" cy="1027200"/>
          </a:xfrm>
          <a:prstGeom prst="bentConnector3">
            <a:avLst>
              <a:gd fmla="val -220486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8" name="Google Shape;628;p48"/>
          <p:cNvGrpSpPr/>
          <p:nvPr/>
        </p:nvGrpSpPr>
        <p:grpSpPr>
          <a:xfrm>
            <a:off x="3053020" y="1889637"/>
            <a:ext cx="526225" cy="576061"/>
            <a:chOff x="3095745" y="3805393"/>
            <a:chExt cx="352840" cy="354717"/>
          </a:xfrm>
        </p:grpSpPr>
        <p:sp>
          <p:nvSpPr>
            <p:cNvPr id="629" name="Google Shape;629;p48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9"/>
          <p:cNvSpPr txBox="1"/>
          <p:nvPr>
            <p:ph idx="1" type="body"/>
          </p:nvPr>
        </p:nvSpPr>
        <p:spPr>
          <a:xfrm>
            <a:off x="618825" y="1228225"/>
            <a:ext cx="3542400" cy="24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Title: Compare Categories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X-axis: Category Labels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Y-axis: Value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for: Comparing values across different categories.</a:t>
            </a:r>
            <a:endParaRPr/>
          </a:p>
        </p:txBody>
      </p:sp>
      <p:sp>
        <p:nvSpPr>
          <p:cNvPr id="640" name="Google Shape;640;p49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</a:t>
            </a:r>
            <a:endParaRPr/>
          </a:p>
        </p:txBody>
      </p:sp>
      <p:grpSp>
        <p:nvGrpSpPr>
          <p:cNvPr id="641" name="Google Shape;641;p49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42" name="Google Shape;642;p49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9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7" name="Google Shape;6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175" y="614250"/>
            <a:ext cx="3638050" cy="32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"/>
          <p:cNvSpPr txBox="1"/>
          <p:nvPr>
            <p:ph idx="1" type="body"/>
          </p:nvPr>
        </p:nvSpPr>
        <p:spPr>
          <a:xfrm>
            <a:off x="521775" y="1288875"/>
            <a:ext cx="3542400" cy="2454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Title: Track Trends Over Time (e.g., Website Traffic)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X-axis: Time (e.g., Months)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Y-axis: Value (e.g., Visitors)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for: Showing trends and patterns over time.</a:t>
            </a:r>
            <a:endParaRPr/>
          </a:p>
        </p:txBody>
      </p:sp>
      <p:sp>
        <p:nvSpPr>
          <p:cNvPr id="653" name="Google Shape;653;p50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</a:t>
            </a:r>
            <a:endParaRPr/>
          </a:p>
        </p:txBody>
      </p:sp>
      <p:grpSp>
        <p:nvGrpSpPr>
          <p:cNvPr id="654" name="Google Shape;654;p50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55" name="Google Shape;655;p50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0" name="Google Shape;6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725" y="989475"/>
            <a:ext cx="4018839" cy="32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1"/>
          <p:cNvSpPr txBox="1"/>
          <p:nvPr>
            <p:ph idx="1" type="body"/>
          </p:nvPr>
        </p:nvSpPr>
        <p:spPr>
          <a:xfrm>
            <a:off x="521775" y="989250"/>
            <a:ext cx="3509100" cy="3165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Title: Explore Relationships (e.g., Height vs Weight)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X-axis: Independent Variable (e.g., Height)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Y-axis: Dependent Variable (e.g., Weight)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for: Identifying correlations between two variables.</a:t>
            </a:r>
            <a:endParaRPr/>
          </a:p>
        </p:txBody>
      </p:sp>
      <p:sp>
        <p:nvSpPr>
          <p:cNvPr id="666" name="Google Shape;666;p51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</a:t>
            </a:r>
            <a:endParaRPr/>
          </a:p>
        </p:txBody>
      </p:sp>
      <p:grpSp>
        <p:nvGrpSpPr>
          <p:cNvPr id="667" name="Google Shape;667;p51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68" name="Google Shape;668;p51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1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1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3" name="Google Shape;6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275" y="1056563"/>
            <a:ext cx="4464149" cy="30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2"/>
          <p:cNvSpPr txBox="1"/>
          <p:nvPr>
            <p:ph idx="1" type="body"/>
          </p:nvPr>
        </p:nvSpPr>
        <p:spPr>
          <a:xfrm>
            <a:off x="521775" y="1015450"/>
            <a:ext cx="3273000" cy="200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Title: Show Part of a Whole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Slices: Categories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for: Visualizing the composition of a whole</a:t>
            </a:r>
            <a:endParaRPr/>
          </a:p>
        </p:txBody>
      </p:sp>
      <p:sp>
        <p:nvSpPr>
          <p:cNvPr id="679" name="Google Shape;679;p52"/>
          <p:cNvSpPr txBox="1"/>
          <p:nvPr>
            <p:ph type="ctrTitle"/>
          </p:nvPr>
        </p:nvSpPr>
        <p:spPr>
          <a:xfrm>
            <a:off x="618825" y="411450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</a:t>
            </a:r>
            <a:endParaRPr/>
          </a:p>
        </p:txBody>
      </p:sp>
      <p:grpSp>
        <p:nvGrpSpPr>
          <p:cNvPr id="680" name="Google Shape;680;p52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81" name="Google Shape;681;p52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6" name="Google Shape;6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000" y="1015451"/>
            <a:ext cx="4326720" cy="29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 txBox="1"/>
          <p:nvPr>
            <p:ph idx="4294967295" type="ctrTitle"/>
          </p:nvPr>
        </p:nvSpPr>
        <p:spPr>
          <a:xfrm>
            <a:off x="4035375" y="1592075"/>
            <a:ext cx="3544200" cy="15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Visualization Solutions in Big Data</a:t>
            </a:r>
            <a:endParaRPr/>
          </a:p>
        </p:txBody>
      </p:sp>
      <p:sp>
        <p:nvSpPr>
          <p:cNvPr id="692" name="Google Shape;692;p53"/>
          <p:cNvSpPr txBox="1"/>
          <p:nvPr>
            <p:ph idx="4294967295" type="title"/>
          </p:nvPr>
        </p:nvSpPr>
        <p:spPr>
          <a:xfrm>
            <a:off x="2666127" y="2549230"/>
            <a:ext cx="16788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693" name="Google Shape;693;p53"/>
          <p:cNvSpPr/>
          <p:nvPr/>
        </p:nvSpPr>
        <p:spPr>
          <a:xfrm>
            <a:off x="2666125" y="1524139"/>
            <a:ext cx="788700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4" name="Google Shape;694;p53"/>
          <p:cNvCxnSpPr>
            <a:stCxn id="693" idx="1"/>
            <a:endCxn id="692" idx="1"/>
          </p:cNvCxnSpPr>
          <p:nvPr/>
        </p:nvCxnSpPr>
        <p:spPr>
          <a:xfrm>
            <a:off x="2666125" y="1834339"/>
            <a:ext cx="600" cy="988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53"/>
          <p:cNvSpPr/>
          <p:nvPr/>
        </p:nvSpPr>
        <p:spPr>
          <a:xfrm>
            <a:off x="3454934" y="2304089"/>
            <a:ext cx="228513" cy="225276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53"/>
          <p:cNvGrpSpPr/>
          <p:nvPr/>
        </p:nvGrpSpPr>
        <p:grpSpPr>
          <a:xfrm>
            <a:off x="2784302" y="1592087"/>
            <a:ext cx="484355" cy="484490"/>
            <a:chOff x="3541011" y="3367320"/>
            <a:chExt cx="348257" cy="346188"/>
          </a:xfrm>
        </p:grpSpPr>
        <p:sp>
          <p:nvSpPr>
            <p:cNvPr id="697" name="Google Shape;697;p53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>
            <p:ph idx="13" type="ctrTitle"/>
          </p:nvPr>
        </p:nvSpPr>
        <p:spPr>
          <a:xfrm>
            <a:off x="4344375" y="1252511"/>
            <a:ext cx="2054100" cy="12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some Visualization Solutions </a:t>
            </a:r>
            <a:endParaRPr/>
          </a:p>
        </p:txBody>
      </p:sp>
      <p:sp>
        <p:nvSpPr>
          <p:cNvPr id="503" name="Google Shape;503;p36"/>
          <p:cNvSpPr txBox="1"/>
          <p:nvPr>
            <p:ph idx="4" type="ctrTitle"/>
          </p:nvPr>
        </p:nvSpPr>
        <p:spPr>
          <a:xfrm>
            <a:off x="1501549" y="3218189"/>
            <a:ext cx="12903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charts and its uses</a:t>
            </a:r>
            <a:endParaRPr/>
          </a:p>
        </p:txBody>
      </p:sp>
      <p:sp>
        <p:nvSpPr>
          <p:cNvPr id="504" name="Google Shape;504;p36"/>
          <p:cNvSpPr txBox="1"/>
          <p:nvPr>
            <p:ph type="ctrTitle"/>
          </p:nvPr>
        </p:nvSpPr>
        <p:spPr>
          <a:xfrm>
            <a:off x="1501550" y="1171676"/>
            <a:ext cx="1544100" cy="10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GG Charts and how to use</a:t>
            </a:r>
            <a:endParaRPr/>
          </a:p>
        </p:txBody>
      </p:sp>
      <p:sp>
        <p:nvSpPr>
          <p:cNvPr id="505" name="Google Shape;505;p36"/>
          <p:cNvSpPr txBox="1"/>
          <p:nvPr>
            <p:ph idx="3" type="title"/>
          </p:nvPr>
        </p:nvSpPr>
        <p:spPr>
          <a:xfrm>
            <a:off x="699545" y="1793113"/>
            <a:ext cx="11250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506" name="Google Shape;506;p36"/>
          <p:cNvSpPr txBox="1"/>
          <p:nvPr>
            <p:ph idx="6" type="title"/>
          </p:nvPr>
        </p:nvSpPr>
        <p:spPr>
          <a:xfrm>
            <a:off x="698765" y="3741899"/>
            <a:ext cx="11094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507" name="Google Shape;507;p36"/>
          <p:cNvSpPr txBox="1"/>
          <p:nvPr>
            <p:ph idx="7" type="ctrTitle"/>
          </p:nvPr>
        </p:nvSpPr>
        <p:spPr>
          <a:xfrm>
            <a:off x="449850" y="4524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8" name="Google Shape;508;p36"/>
          <p:cNvSpPr txBox="1"/>
          <p:nvPr>
            <p:ph idx="9" type="title"/>
          </p:nvPr>
        </p:nvSpPr>
        <p:spPr>
          <a:xfrm>
            <a:off x="6754177" y="2106305"/>
            <a:ext cx="1678800" cy="5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509" name="Google Shape;509;p36"/>
          <p:cNvSpPr/>
          <p:nvPr/>
        </p:nvSpPr>
        <p:spPr>
          <a:xfrm>
            <a:off x="610025" y="1183400"/>
            <a:ext cx="618000" cy="48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6"/>
          <p:cNvSpPr/>
          <p:nvPr/>
        </p:nvSpPr>
        <p:spPr>
          <a:xfrm>
            <a:off x="687977" y="2994850"/>
            <a:ext cx="618000" cy="62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"/>
          <p:cNvSpPr/>
          <p:nvPr/>
        </p:nvSpPr>
        <p:spPr>
          <a:xfrm>
            <a:off x="6754175" y="1081214"/>
            <a:ext cx="788700" cy="62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2" name="Google Shape;512;p36"/>
          <p:cNvCxnSpPr/>
          <p:nvPr/>
        </p:nvCxnSpPr>
        <p:spPr>
          <a:xfrm flipH="1" rot="-5400000">
            <a:off x="466725" y="1700433"/>
            <a:ext cx="464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6"/>
          <p:cNvCxnSpPr>
            <a:stCxn id="510" idx="1"/>
            <a:endCxn id="506" idx="1"/>
          </p:cNvCxnSpPr>
          <p:nvPr/>
        </p:nvCxnSpPr>
        <p:spPr>
          <a:xfrm>
            <a:off x="687977" y="3305050"/>
            <a:ext cx="10800" cy="606300"/>
          </a:xfrm>
          <a:prstGeom prst="bentConnector3">
            <a:avLst>
              <a:gd fmla="val -220486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36"/>
          <p:cNvCxnSpPr>
            <a:stCxn id="511" idx="1"/>
            <a:endCxn id="508" idx="1"/>
          </p:cNvCxnSpPr>
          <p:nvPr/>
        </p:nvCxnSpPr>
        <p:spPr>
          <a:xfrm>
            <a:off x="6754175" y="1391414"/>
            <a:ext cx="600" cy="988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6"/>
          <p:cNvSpPr/>
          <p:nvPr/>
        </p:nvSpPr>
        <p:spPr>
          <a:xfrm>
            <a:off x="7542984" y="1861164"/>
            <a:ext cx="228513" cy="225276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6"/>
          <p:cNvSpPr/>
          <p:nvPr/>
        </p:nvSpPr>
        <p:spPr>
          <a:xfrm>
            <a:off x="639618" y="1304726"/>
            <a:ext cx="558811" cy="398702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36"/>
          <p:cNvGrpSpPr/>
          <p:nvPr/>
        </p:nvGrpSpPr>
        <p:grpSpPr>
          <a:xfrm>
            <a:off x="736456" y="3135052"/>
            <a:ext cx="365154" cy="339997"/>
            <a:chOff x="3095745" y="3805393"/>
            <a:chExt cx="352840" cy="354717"/>
          </a:xfrm>
        </p:grpSpPr>
        <p:sp>
          <p:nvSpPr>
            <p:cNvPr id="518" name="Google Shape;518;p36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36"/>
          <p:cNvGrpSpPr/>
          <p:nvPr/>
        </p:nvGrpSpPr>
        <p:grpSpPr>
          <a:xfrm>
            <a:off x="6872352" y="1149162"/>
            <a:ext cx="484355" cy="484490"/>
            <a:chOff x="3541011" y="3367320"/>
            <a:chExt cx="348257" cy="346188"/>
          </a:xfrm>
        </p:grpSpPr>
        <p:sp>
          <p:nvSpPr>
            <p:cNvPr id="525" name="Google Shape;525;p36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36"/>
          <p:cNvSpPr txBox="1"/>
          <p:nvPr>
            <p:ph idx="13" type="ctrTitle"/>
          </p:nvPr>
        </p:nvSpPr>
        <p:spPr>
          <a:xfrm>
            <a:off x="4928362" y="3475050"/>
            <a:ext cx="1290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30" name="Google Shape;530;p36"/>
          <p:cNvSpPr txBox="1"/>
          <p:nvPr>
            <p:ph idx="9" type="title"/>
          </p:nvPr>
        </p:nvSpPr>
        <p:spPr>
          <a:xfrm>
            <a:off x="6754177" y="4019943"/>
            <a:ext cx="1678800" cy="5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</a:rPr>
              <a:t>04</a:t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531" name="Google Shape;531;p36"/>
          <p:cNvSpPr/>
          <p:nvPr/>
        </p:nvSpPr>
        <p:spPr>
          <a:xfrm>
            <a:off x="6754177" y="2994862"/>
            <a:ext cx="788700" cy="7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36"/>
          <p:cNvCxnSpPr>
            <a:stCxn id="531" idx="1"/>
            <a:endCxn id="530" idx="1"/>
          </p:cNvCxnSpPr>
          <p:nvPr/>
        </p:nvCxnSpPr>
        <p:spPr>
          <a:xfrm>
            <a:off x="6754177" y="3384862"/>
            <a:ext cx="600" cy="9084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36"/>
          <p:cNvSpPr/>
          <p:nvPr/>
        </p:nvSpPr>
        <p:spPr>
          <a:xfrm>
            <a:off x="7542984" y="3774801"/>
            <a:ext cx="228513" cy="225276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36"/>
          <p:cNvGrpSpPr/>
          <p:nvPr/>
        </p:nvGrpSpPr>
        <p:grpSpPr>
          <a:xfrm>
            <a:off x="6909565" y="3142644"/>
            <a:ext cx="484361" cy="484405"/>
            <a:chOff x="4890434" y="4287389"/>
            <a:chExt cx="345997" cy="346029"/>
          </a:xfrm>
        </p:grpSpPr>
        <p:sp>
          <p:nvSpPr>
            <p:cNvPr id="535" name="Google Shape;535;p36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5" name="Google Shape;705;p54"/>
          <p:cNvGraphicFramePr/>
          <p:nvPr/>
        </p:nvGraphicFramePr>
        <p:xfrm>
          <a:off x="492300" y="227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{9E42790F-EEB4-4414-9FF7-FF2BE4B6D23B}</a:tableStyleId>
              </a:tblPr>
              <a:tblGrid>
                <a:gridCol w="1359900"/>
                <a:gridCol w="1359900"/>
                <a:gridCol w="1359900"/>
                <a:gridCol w="1359900"/>
                <a:gridCol w="1359900"/>
                <a:gridCol w="1359900"/>
              </a:tblGrid>
              <a:tr h="71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</a:tr>
              <a:tr h="53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Type of tools</a:t>
                      </a:r>
                      <a:endParaRPr b="1">
                        <a:solidFill>
                          <a:srgbClr val="FFFF00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Software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JS library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Python/R/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Julia Library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JS library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JS library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</a:tr>
              <a:tr h="46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Ease of use</a:t>
                      </a:r>
                      <a:endParaRPr b="1">
                        <a:solidFill>
                          <a:srgbClr val="FFFF00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Drag and drop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More manually coding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User-friendly, may require experience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Simple JS syntax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Simple JS syntax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</a:tr>
              <a:tr h="41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Customization</a:t>
                      </a:r>
                      <a:endParaRPr b="1">
                        <a:solidFill>
                          <a:srgbClr val="FFFF00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High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High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High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Moderate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Moderate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</a:tr>
              <a:tr h="41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Interactivity</a:t>
                      </a:r>
                      <a:endParaRPr b="1">
                        <a:solidFill>
                          <a:srgbClr val="FFFF00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High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High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High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High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Moderate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</a:tr>
              <a:tr h="57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Real time data handling</a:t>
                      </a:r>
                      <a:endParaRPr b="1">
                        <a:solidFill>
                          <a:srgbClr val="FFFF00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Yes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Yes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Yes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No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No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</a:tr>
              <a:tr h="31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Cost</a:t>
                      </a:r>
                      <a:endParaRPr b="1">
                        <a:solidFill>
                          <a:srgbClr val="FFFF00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Free/Paid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Free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Free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Free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Free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</a:tr>
              <a:tr h="54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00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Community Support</a:t>
                      </a:r>
                      <a:endParaRPr b="1">
                        <a:solidFill>
                          <a:srgbClr val="FFFF00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Large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Large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Large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Large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Large</a:t>
                      </a:r>
                      <a:endParaRPr>
                        <a:solidFill>
                          <a:schemeClr val="l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06" name="Google Shape;7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25" y="227288"/>
            <a:ext cx="1189002" cy="6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063" y="251063"/>
            <a:ext cx="646725" cy="6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4425" y="251063"/>
            <a:ext cx="1189000" cy="66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3075" y="251063"/>
            <a:ext cx="821348" cy="6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4325" y="249563"/>
            <a:ext cx="1013371" cy="6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5"/>
          <p:cNvSpPr/>
          <p:nvPr/>
        </p:nvSpPr>
        <p:spPr>
          <a:xfrm>
            <a:off x="2666127" y="1444362"/>
            <a:ext cx="788700" cy="7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5"/>
          <p:cNvSpPr txBox="1"/>
          <p:nvPr>
            <p:ph idx="4294967295" type="ctrTitle"/>
          </p:nvPr>
        </p:nvSpPr>
        <p:spPr>
          <a:xfrm>
            <a:off x="4035375" y="1592075"/>
            <a:ext cx="3544200" cy="15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717" name="Google Shape;717;p55"/>
          <p:cNvSpPr txBox="1"/>
          <p:nvPr>
            <p:ph idx="4294967295" type="title"/>
          </p:nvPr>
        </p:nvSpPr>
        <p:spPr>
          <a:xfrm>
            <a:off x="2666127" y="2549230"/>
            <a:ext cx="16788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cxnSp>
        <p:nvCxnSpPr>
          <p:cNvPr id="718" name="Google Shape;718;p55"/>
          <p:cNvCxnSpPr>
            <a:stCxn id="719" idx="1"/>
            <a:endCxn id="717" idx="1"/>
          </p:cNvCxnSpPr>
          <p:nvPr/>
        </p:nvCxnSpPr>
        <p:spPr>
          <a:xfrm flipH="1" rot="-5400000">
            <a:off x="2171727" y="2328280"/>
            <a:ext cx="988200" cy="6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55"/>
          <p:cNvSpPr/>
          <p:nvPr/>
        </p:nvSpPr>
        <p:spPr>
          <a:xfrm>
            <a:off x="3454934" y="2304089"/>
            <a:ext cx="228513" cy="225276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55"/>
          <p:cNvGrpSpPr/>
          <p:nvPr/>
        </p:nvGrpSpPr>
        <p:grpSpPr>
          <a:xfrm>
            <a:off x="2818290" y="1592144"/>
            <a:ext cx="484361" cy="484405"/>
            <a:chOff x="4890434" y="4287389"/>
            <a:chExt cx="345997" cy="346029"/>
          </a:xfrm>
        </p:grpSpPr>
        <p:sp>
          <p:nvSpPr>
            <p:cNvPr id="722" name="Google Shape;722;p55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5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5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5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5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5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5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6"/>
          <p:cNvSpPr txBox="1"/>
          <p:nvPr>
            <p:ph idx="1" type="body"/>
          </p:nvPr>
        </p:nvSpPr>
        <p:spPr>
          <a:xfrm>
            <a:off x="564450" y="1200525"/>
            <a:ext cx="7321500" cy="26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Data sampling</a:t>
            </a:r>
            <a:r>
              <a:rPr b="1" lang="en"/>
              <a:t>:</a:t>
            </a:r>
            <a:r>
              <a:rPr lang="en"/>
              <a:t> random, clustering, convenience 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Data aggregation</a:t>
            </a:r>
            <a:r>
              <a:rPr lang="en"/>
              <a:t> before visualizing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Server-side processing</a:t>
            </a:r>
            <a:r>
              <a:rPr lang="en"/>
              <a:t>: using distributed systems like hadoop or Spark to pre-process the data before visualizing</a:t>
            </a:r>
            <a:endParaRPr/>
          </a:p>
        </p:txBody>
      </p:sp>
      <p:sp>
        <p:nvSpPr>
          <p:cNvPr id="734" name="Google Shape;734;p56"/>
          <p:cNvSpPr txBox="1"/>
          <p:nvPr>
            <p:ph type="ctrTitle"/>
          </p:nvPr>
        </p:nvSpPr>
        <p:spPr>
          <a:xfrm>
            <a:off x="618825" y="411675"/>
            <a:ext cx="744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large dataset in visualization</a:t>
            </a:r>
            <a:endParaRPr/>
          </a:p>
        </p:txBody>
      </p:sp>
      <p:pic>
        <p:nvPicPr>
          <p:cNvPr id="735" name="Google Shape;7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850" y="2684925"/>
            <a:ext cx="3005250" cy="24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7"/>
          <p:cNvSpPr txBox="1"/>
          <p:nvPr>
            <p:ph idx="1" type="body"/>
          </p:nvPr>
        </p:nvSpPr>
        <p:spPr>
          <a:xfrm>
            <a:off x="618825" y="1135275"/>
            <a:ext cx="7321500" cy="26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Pagination:</a:t>
            </a:r>
            <a:r>
              <a:rPr lang="en"/>
              <a:t> visualizing into smaller chunks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Data grouping:</a:t>
            </a:r>
            <a:r>
              <a:rPr lang="en"/>
              <a:t> grouping similar data points into a chart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Client-side Filtering:</a:t>
            </a:r>
            <a:r>
              <a:rPr lang="en"/>
              <a:t> Google charts allows user what they want to see </a:t>
            </a:r>
            <a:endParaRPr/>
          </a:p>
        </p:txBody>
      </p:sp>
      <p:sp>
        <p:nvSpPr>
          <p:cNvPr id="741" name="Google Shape;741;p57"/>
          <p:cNvSpPr txBox="1"/>
          <p:nvPr>
            <p:ph type="ctrTitle"/>
          </p:nvPr>
        </p:nvSpPr>
        <p:spPr>
          <a:xfrm>
            <a:off x="618825" y="411675"/>
            <a:ext cx="7441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Charts supports</a:t>
            </a:r>
            <a:endParaRPr/>
          </a:p>
        </p:txBody>
      </p:sp>
      <p:pic>
        <p:nvPicPr>
          <p:cNvPr id="742" name="Google Shape;7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986" y="2482025"/>
            <a:ext cx="4371025" cy="25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8"/>
          <p:cNvSpPr txBox="1"/>
          <p:nvPr>
            <p:ph idx="1" type="body"/>
          </p:nvPr>
        </p:nvSpPr>
        <p:spPr>
          <a:xfrm>
            <a:off x="618825" y="1679175"/>
            <a:ext cx="7419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Focus on Communication:</a:t>
            </a:r>
            <a:r>
              <a:rPr lang="en"/>
              <a:t> don’t forget what the chart is delivering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Prioritize Techniques:</a:t>
            </a:r>
            <a:r>
              <a:rPr lang="en"/>
              <a:t> sampling, aggregation, or server-side processing before feeding data to Google Charts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Optimize the User Experience:</a:t>
            </a:r>
            <a:r>
              <a:rPr lang="en"/>
              <a:t> features like pagination, grouping, and filtering to allow users to explore large datasets effectively</a:t>
            </a:r>
            <a:endParaRPr/>
          </a:p>
        </p:txBody>
      </p:sp>
      <p:sp>
        <p:nvSpPr>
          <p:cNvPr id="748" name="Google Shape;748;p58"/>
          <p:cNvSpPr txBox="1"/>
          <p:nvPr>
            <p:ph type="ctrTitle"/>
          </p:nvPr>
        </p:nvSpPr>
        <p:spPr>
          <a:xfrm>
            <a:off x="618825" y="411675"/>
            <a:ext cx="8126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points to </a:t>
            </a:r>
            <a:r>
              <a:rPr lang="en"/>
              <a:t>remember</a:t>
            </a:r>
            <a:r>
              <a:rPr lang="en"/>
              <a:t> when handling big dataset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9"/>
          <p:cNvSpPr txBox="1"/>
          <p:nvPr>
            <p:ph type="ctrTitle"/>
          </p:nvPr>
        </p:nvSpPr>
        <p:spPr>
          <a:xfrm>
            <a:off x="618825" y="411675"/>
            <a:ext cx="754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Oversimplification in visualization</a:t>
            </a:r>
            <a:endParaRPr/>
          </a:p>
        </p:txBody>
      </p:sp>
      <p:pic>
        <p:nvPicPr>
          <p:cNvPr id="754" name="Google Shape;7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938" y="1162525"/>
            <a:ext cx="6852125" cy="34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0"/>
          <p:cNvSpPr txBox="1"/>
          <p:nvPr>
            <p:ph type="ctrTitle"/>
          </p:nvPr>
        </p:nvSpPr>
        <p:spPr>
          <a:xfrm>
            <a:off x="673200" y="439325"/>
            <a:ext cx="8061000" cy="8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Oversimplification in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25" y="1222325"/>
            <a:ext cx="7104650" cy="317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 txBox="1"/>
          <p:nvPr>
            <p:ph idx="1" type="body"/>
          </p:nvPr>
        </p:nvSpPr>
        <p:spPr>
          <a:xfrm>
            <a:off x="618825" y="1037600"/>
            <a:ext cx="7430400" cy="22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Loss of nuance:</a:t>
            </a:r>
            <a:r>
              <a:rPr lang="en"/>
              <a:t> hide important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Misleading trends</a:t>
            </a:r>
            <a:r>
              <a:rPr lang="en"/>
              <a:t>: create false trends or patterns that don't exist in the actual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Hide context:</a:t>
            </a:r>
            <a:r>
              <a:rPr lang="en"/>
              <a:t> removes crucial context that viewers need to interpret the information correctly</a:t>
            </a:r>
            <a:endParaRPr/>
          </a:p>
        </p:txBody>
      </p:sp>
      <p:sp>
        <p:nvSpPr>
          <p:cNvPr id="766" name="Google Shape;766;p61"/>
          <p:cNvSpPr txBox="1"/>
          <p:nvPr>
            <p:ph type="ctrTitle"/>
          </p:nvPr>
        </p:nvSpPr>
        <p:spPr>
          <a:xfrm>
            <a:off x="618825" y="411675"/>
            <a:ext cx="69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oversimplification brings</a:t>
            </a:r>
            <a:endParaRPr/>
          </a:p>
        </p:txBody>
      </p:sp>
      <p:pic>
        <p:nvPicPr>
          <p:cNvPr id="767" name="Google Shape;7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624" y="2827849"/>
            <a:ext cx="3257349" cy="188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2"/>
          <p:cNvSpPr txBox="1"/>
          <p:nvPr>
            <p:ph type="ctrTitle"/>
          </p:nvPr>
        </p:nvSpPr>
        <p:spPr>
          <a:xfrm>
            <a:off x="618825" y="411675"/>
            <a:ext cx="7093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bias</a:t>
            </a:r>
            <a:endParaRPr/>
          </a:p>
        </p:txBody>
      </p:sp>
      <p:pic>
        <p:nvPicPr>
          <p:cNvPr id="773" name="Google Shape;7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050" y="1076625"/>
            <a:ext cx="5773838" cy="3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3"/>
          <p:cNvSpPr txBox="1"/>
          <p:nvPr>
            <p:ph type="ctrTitle"/>
          </p:nvPr>
        </p:nvSpPr>
        <p:spPr>
          <a:xfrm>
            <a:off x="531825" y="411675"/>
            <a:ext cx="754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</a:t>
            </a:r>
            <a:r>
              <a:rPr lang="en"/>
              <a:t> bias</a:t>
            </a:r>
            <a:endParaRPr/>
          </a:p>
        </p:txBody>
      </p:sp>
      <p:pic>
        <p:nvPicPr>
          <p:cNvPr id="779" name="Google Shape;7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425" y="989475"/>
            <a:ext cx="6339900" cy="3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7"/>
          <p:cNvSpPr txBox="1"/>
          <p:nvPr>
            <p:ph type="ctrTitle"/>
          </p:nvPr>
        </p:nvSpPr>
        <p:spPr>
          <a:xfrm>
            <a:off x="3846560" y="914466"/>
            <a:ext cx="2677800" cy="20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 is GG Charts and how to use</a:t>
            </a:r>
            <a:endParaRPr sz="2500"/>
          </a:p>
        </p:txBody>
      </p:sp>
      <p:sp>
        <p:nvSpPr>
          <p:cNvPr id="547" name="Google Shape;547;p37"/>
          <p:cNvSpPr txBox="1"/>
          <p:nvPr>
            <p:ph idx="3" type="title"/>
          </p:nvPr>
        </p:nvSpPr>
        <p:spPr>
          <a:xfrm>
            <a:off x="2725346" y="2750157"/>
            <a:ext cx="19512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548" name="Google Shape;548;p37"/>
          <p:cNvSpPr/>
          <p:nvPr/>
        </p:nvSpPr>
        <p:spPr>
          <a:xfrm>
            <a:off x="2570102" y="1579725"/>
            <a:ext cx="1071600" cy="93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37"/>
          <p:cNvCxnSpPr/>
          <p:nvPr/>
        </p:nvCxnSpPr>
        <p:spPr>
          <a:xfrm flipH="1" rot="-5400000">
            <a:off x="2278662" y="2572141"/>
            <a:ext cx="891900" cy="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7"/>
          <p:cNvSpPr/>
          <p:nvPr/>
        </p:nvSpPr>
        <p:spPr>
          <a:xfrm>
            <a:off x="2621422" y="1812627"/>
            <a:ext cx="969090" cy="765386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4"/>
          <p:cNvSpPr txBox="1"/>
          <p:nvPr>
            <p:ph idx="1" type="body"/>
          </p:nvPr>
        </p:nvSpPr>
        <p:spPr>
          <a:xfrm>
            <a:off x="575325" y="1059350"/>
            <a:ext cx="76041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Choice of Chart Type:</a:t>
            </a:r>
            <a:r>
              <a:rPr lang="en"/>
              <a:t> We might subconsciously favor certain chart types that reinforce our pre-existing beliefs.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Color Coding:</a:t>
            </a:r>
            <a:r>
              <a:rPr lang="en"/>
              <a:t> evoke certain emotions or associations. Picking colors based on stereotypes can introduce bias.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Axis Scaling and Labeling:</a:t>
            </a:r>
            <a:r>
              <a:rPr lang="en"/>
              <a:t> manipulating the scale or labels on an axis can exaggerate or downplay trends</a:t>
            </a:r>
            <a:endParaRPr/>
          </a:p>
        </p:txBody>
      </p:sp>
      <p:sp>
        <p:nvSpPr>
          <p:cNvPr id="785" name="Google Shape;785;p64"/>
          <p:cNvSpPr txBox="1"/>
          <p:nvPr>
            <p:ph type="ctrTitle"/>
          </p:nvPr>
        </p:nvSpPr>
        <p:spPr>
          <a:xfrm>
            <a:off x="618825" y="411675"/>
            <a:ext cx="7234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</a:t>
            </a:r>
            <a:r>
              <a:rPr lang="en"/>
              <a:t>implicit</a:t>
            </a:r>
            <a:r>
              <a:rPr lang="en"/>
              <a:t> bias</a:t>
            </a:r>
            <a:endParaRPr/>
          </a:p>
        </p:txBody>
      </p:sp>
      <p:pic>
        <p:nvPicPr>
          <p:cNvPr id="786" name="Google Shape;7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550" y="2988175"/>
            <a:ext cx="4366816" cy="20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5"/>
          <p:cNvSpPr txBox="1"/>
          <p:nvPr>
            <p:ph idx="1" type="body"/>
          </p:nvPr>
        </p:nvSpPr>
        <p:spPr>
          <a:xfrm>
            <a:off x="645975" y="1080900"/>
            <a:ext cx="7582500" cy="21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Diverse Perspectives:</a:t>
            </a:r>
            <a:r>
              <a:rPr lang="en"/>
              <a:t> get feedback from people with different backgrounds and viewpoints on your visualizations.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Data Transparency:</a:t>
            </a:r>
            <a:r>
              <a:rPr lang="en"/>
              <a:t> be transparent about your data collection and processing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/>
              <a:t>Focus on Fairness:</a:t>
            </a:r>
            <a:r>
              <a:rPr lang="en"/>
              <a:t> Strive to present data in a way that is fair and unbiased</a:t>
            </a:r>
            <a:endParaRPr/>
          </a:p>
        </p:txBody>
      </p:sp>
      <p:sp>
        <p:nvSpPr>
          <p:cNvPr id="792" name="Google Shape;792;p65"/>
          <p:cNvSpPr txBox="1"/>
          <p:nvPr>
            <p:ph type="ctrTitle"/>
          </p:nvPr>
        </p:nvSpPr>
        <p:spPr>
          <a:xfrm>
            <a:off x="618825" y="411675"/>
            <a:ext cx="763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</a:t>
            </a:r>
            <a:r>
              <a:rPr lang="en"/>
              <a:t>your</a:t>
            </a:r>
            <a:r>
              <a:rPr lang="en"/>
              <a:t> best to avoid </a:t>
            </a:r>
            <a:r>
              <a:rPr lang="en"/>
              <a:t>implicit</a:t>
            </a:r>
            <a:r>
              <a:rPr lang="en"/>
              <a:t> bias</a:t>
            </a:r>
            <a:endParaRPr/>
          </a:p>
        </p:txBody>
      </p:sp>
      <p:pic>
        <p:nvPicPr>
          <p:cNvPr id="793" name="Google Shape;7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925" y="2876275"/>
            <a:ext cx="4188601" cy="18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6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799" name="Google Shape;799;p66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you have any questions?</a:t>
            </a:r>
            <a:endParaRPr/>
          </a:p>
        </p:txBody>
      </p:sp>
      <p:sp>
        <p:nvSpPr>
          <p:cNvPr id="800" name="Google Shape;800;p66"/>
          <p:cNvSpPr/>
          <p:nvPr/>
        </p:nvSpPr>
        <p:spPr>
          <a:xfrm>
            <a:off x="-65247" y="971445"/>
            <a:ext cx="62397" cy="62143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1" name="Google Shape;801;p66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802" name="Google Shape;802;p6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" name="Google Shape;805;p66"/>
          <p:cNvSpPr/>
          <p:nvPr/>
        </p:nvSpPr>
        <p:spPr>
          <a:xfrm>
            <a:off x="9277943" y="-708433"/>
            <a:ext cx="9132" cy="2718429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6"/>
          <p:cNvSpPr/>
          <p:nvPr/>
        </p:nvSpPr>
        <p:spPr>
          <a:xfrm>
            <a:off x="335228" y="-685306"/>
            <a:ext cx="9132" cy="1822332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6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6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6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" name="Google Shape;810;p66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811" name="Google Shape;811;p66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66"/>
          <p:cNvSpPr/>
          <p:nvPr/>
        </p:nvSpPr>
        <p:spPr>
          <a:xfrm>
            <a:off x="5066623" y="3252448"/>
            <a:ext cx="320355" cy="261656"/>
          </a:xfrm>
          <a:custGeom>
            <a:rect b="b" l="l" r="r" t="t"/>
            <a:pathLst>
              <a:path extrusionOk="0" h="5835" w="7144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66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816" name="Google Shape;816;p66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Google Chart?</a:t>
            </a:r>
            <a:endParaRPr/>
          </a:p>
        </p:txBody>
      </p:sp>
      <p:sp>
        <p:nvSpPr>
          <p:cNvPr id="556" name="Google Shape;556;p38"/>
          <p:cNvSpPr txBox="1"/>
          <p:nvPr>
            <p:ph idx="1" type="subTitle"/>
          </p:nvPr>
        </p:nvSpPr>
        <p:spPr>
          <a:xfrm>
            <a:off x="850525" y="2768975"/>
            <a:ext cx="4013700" cy="9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User-friendly data visualization tool by Google.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Simplifies creating interactive charts for web apps.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Offers various chart types and customization options.</a:t>
            </a:r>
            <a:endParaRPr/>
          </a:p>
        </p:txBody>
      </p:sp>
      <p:pic>
        <p:nvPicPr>
          <p:cNvPr id="557" name="Google Shape;5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700" y="1434038"/>
            <a:ext cx="2275425" cy="2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9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sp>
        <p:nvSpPr>
          <p:cNvPr id="563" name="Google Shape;563;p39"/>
          <p:cNvSpPr txBox="1"/>
          <p:nvPr/>
        </p:nvSpPr>
        <p:spPr>
          <a:xfrm>
            <a:off x="817800" y="1437400"/>
            <a:ext cx="5541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Char char="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core component of Google Charts is its library written in JavaScript which provides a set of APIs for creating various types of charts.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4" name="Google Shape;564;p39"/>
          <p:cNvSpPr txBox="1"/>
          <p:nvPr/>
        </p:nvSpPr>
        <p:spPr>
          <a:xfrm>
            <a:off x="817800" y="2692425"/>
            <a:ext cx="4975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Char char="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Google Charts supports a variety of chart types, including line charts, bar charts, pie charts, scatter plots,...Each chart type is designed to represent different types of data.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0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pic>
        <p:nvPicPr>
          <p:cNvPr id="570" name="Google Shape;570;p40"/>
          <p:cNvPicPr preferRelativeResize="0"/>
          <p:nvPr/>
        </p:nvPicPr>
        <p:blipFill rotWithShape="1">
          <a:blip r:embed="rId3">
            <a:alphaModFix/>
          </a:blip>
          <a:srcRect b="17309" l="0" r="1632" t="10084"/>
          <a:stretch/>
        </p:blipFill>
        <p:spPr>
          <a:xfrm>
            <a:off x="717300" y="1372600"/>
            <a:ext cx="6731448" cy="27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1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pic>
        <p:nvPicPr>
          <p:cNvPr id="576" name="Google Shape;576;p41"/>
          <p:cNvPicPr preferRelativeResize="0"/>
          <p:nvPr/>
        </p:nvPicPr>
        <p:blipFill rotWithShape="1">
          <a:blip r:embed="rId3">
            <a:alphaModFix/>
          </a:blip>
          <a:srcRect b="0" l="19783" r="11213" t="31356"/>
          <a:stretch/>
        </p:blipFill>
        <p:spPr>
          <a:xfrm>
            <a:off x="759575" y="1241125"/>
            <a:ext cx="5859826" cy="327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2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sp>
        <p:nvSpPr>
          <p:cNvPr id="582" name="Google Shape;582;p42"/>
          <p:cNvSpPr txBox="1"/>
          <p:nvPr/>
        </p:nvSpPr>
        <p:spPr>
          <a:xfrm>
            <a:off x="721575" y="1181900"/>
            <a:ext cx="497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AutoNum type="arabicPeriod"/>
            </a:pP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Load the Libraries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3" name="Google Shape;583;p42"/>
          <p:cNvPicPr preferRelativeResize="0"/>
          <p:nvPr/>
        </p:nvPicPr>
        <p:blipFill rotWithShape="1">
          <a:blip r:embed="rId3">
            <a:alphaModFix/>
          </a:blip>
          <a:srcRect b="19875" l="18644" r="11342" t="49314"/>
          <a:stretch/>
        </p:blipFill>
        <p:spPr>
          <a:xfrm>
            <a:off x="912825" y="1915025"/>
            <a:ext cx="6490752" cy="160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3"/>
          <p:cNvSpPr txBox="1"/>
          <p:nvPr>
            <p:ph idx="4294967295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sp>
        <p:nvSpPr>
          <p:cNvPr id="589" name="Google Shape;589;p43"/>
          <p:cNvSpPr txBox="1"/>
          <p:nvPr/>
        </p:nvSpPr>
        <p:spPr>
          <a:xfrm>
            <a:off x="721575" y="1181900"/>
            <a:ext cx="497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	Prepare the Data</a:t>
            </a:r>
            <a:endParaRPr b="1"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0" name="Google Shape;590;p43"/>
          <p:cNvSpPr txBox="1"/>
          <p:nvPr/>
        </p:nvSpPr>
        <p:spPr>
          <a:xfrm>
            <a:off x="721575" y="1674500"/>
            <a:ext cx="7809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Char char="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All charts require data. Google Chart Tools charts require data to be wrapped in a JavaScript class called google.visualization.DataTable. This class is defined in the Google Visualization library that you loaded previously.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91" name="Google Shape;591;p43"/>
          <p:cNvSpPr txBox="1"/>
          <p:nvPr/>
        </p:nvSpPr>
        <p:spPr>
          <a:xfrm>
            <a:off x="721575" y="3121400"/>
            <a:ext cx="7809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Char char="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DataTable is a two-dimensional table with rows and columns, where each column has a datatype, an optional ID, and an optional label.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